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04" y="-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11/10/11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11/10/11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11/10/11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11/10/11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11/10/11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11/10/11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11/10/11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11/10/11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11/10/11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11/10/11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11/10/11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11/10/11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Ad Hoc Facilities Committee Recommendation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4799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Ad Hoc Committee Members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5532" b="5532"/>
          <a:stretch>
            <a:fillRect/>
          </a:stretch>
        </p:blipFill>
        <p:spPr>
          <a:xfrm>
            <a:off x="1214975" y="1803988"/>
            <a:ext cx="6338744" cy="3368681"/>
          </a:xfrm>
        </p:spPr>
      </p:pic>
      <p:sp>
        <p:nvSpPr>
          <p:cNvPr id="6" name="TextBox 5"/>
          <p:cNvSpPr txBox="1"/>
          <p:nvPr/>
        </p:nvSpPr>
        <p:spPr>
          <a:xfrm>
            <a:off x="928541" y="5172669"/>
            <a:ext cx="72682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Standing, from left: Bill Woodard, Jerry Huston, Noel Johnson, Tina Cayton, Luke Miller, Randy Sorensen, Paul Cline, Nick Massie, Michael Green. </a:t>
            </a:r>
            <a:endParaRPr lang="en-US" sz="1400" dirty="0" smtClean="0"/>
          </a:p>
          <a:p>
            <a:r>
              <a:rPr lang="en-US" sz="1400" dirty="0" smtClean="0"/>
              <a:t>Seated</a:t>
            </a:r>
            <a:r>
              <a:rPr lang="en-US" sz="1400" dirty="0"/>
              <a:t>, from left: John Shoup, Ellie </a:t>
            </a:r>
            <a:r>
              <a:rPr lang="en-US" sz="1400" dirty="0" err="1"/>
              <a:t>Gillaspie</a:t>
            </a:r>
            <a:r>
              <a:rPr lang="en-US" sz="1400" dirty="0"/>
              <a:t>, Ben </a:t>
            </a:r>
            <a:r>
              <a:rPr lang="en-US" sz="1400" dirty="0" err="1"/>
              <a:t>Fredricks</a:t>
            </a:r>
            <a:r>
              <a:rPr lang="en-US" sz="1400" dirty="0"/>
              <a:t>, Nancy </a:t>
            </a:r>
            <a:r>
              <a:rPr lang="en-US" sz="1400" dirty="0" err="1"/>
              <a:t>Trevina</a:t>
            </a:r>
            <a:r>
              <a:rPr lang="en-US" sz="1400" dirty="0"/>
              <a:t>, Don </a:t>
            </a:r>
            <a:r>
              <a:rPr lang="en-US" sz="1400" dirty="0" smtClean="0"/>
              <a:t>Stuart</a:t>
            </a:r>
            <a:r>
              <a:rPr lang="en-US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3066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Scope Recommendation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 130,000 </a:t>
            </a:r>
            <a:r>
              <a:rPr lang="en-US" dirty="0" err="1" smtClean="0"/>
              <a:t>s.f.</a:t>
            </a:r>
            <a:r>
              <a:rPr lang="en-US" dirty="0" smtClean="0"/>
              <a:t> High School Building</a:t>
            </a:r>
          </a:p>
          <a:p>
            <a:pPr lvl="1"/>
            <a:r>
              <a:rPr lang="en-US" dirty="0" smtClean="0"/>
              <a:t>Open for 850-900 students</a:t>
            </a:r>
          </a:p>
          <a:p>
            <a:pPr lvl="1"/>
            <a:r>
              <a:rPr lang="en-US" dirty="0" smtClean="0"/>
              <a:t>Build Core for 1100-1200 students</a:t>
            </a:r>
          </a:p>
          <a:p>
            <a:r>
              <a:rPr lang="en-US" dirty="0" smtClean="0"/>
              <a:t>Build what we NEED, not what we want</a:t>
            </a:r>
          </a:p>
          <a:p>
            <a:pPr lvl="1"/>
            <a:r>
              <a:rPr lang="en-US" dirty="0" smtClean="0"/>
              <a:t>Upgrade rather than replace current Auditorium and Beaver Stadium</a:t>
            </a:r>
          </a:p>
          <a:p>
            <a:pPr lvl="1"/>
            <a:r>
              <a:rPr lang="en-US" dirty="0" smtClean="0"/>
              <a:t>Plan new site for future expansion</a:t>
            </a:r>
          </a:p>
          <a:p>
            <a:r>
              <a:rPr lang="en-US" dirty="0" smtClean="0"/>
              <a:t>Update/upgrade current facilities</a:t>
            </a:r>
          </a:p>
          <a:p>
            <a:pPr lvl="1"/>
            <a:r>
              <a:rPr lang="en-US" dirty="0" smtClean="0"/>
              <a:t>WIS/WMS/WHS upgraded to accommodate transition of younger students</a:t>
            </a:r>
          </a:p>
          <a:p>
            <a:pPr lvl="1"/>
            <a:r>
              <a:rPr lang="en-US" dirty="0" smtClean="0"/>
              <a:t>Remodel Replace aging multi-purpose gym at Yale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38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Timing &amp; Process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SERIOUS about what we are building… Select and architect and have a clear plan for voters.</a:t>
            </a:r>
          </a:p>
          <a:p>
            <a:pPr lvl="1"/>
            <a:r>
              <a:rPr lang="en-US" dirty="0" smtClean="0"/>
              <a:t>Hire an Architect by January 9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Hire a planning consultant NOW to do preliminary design and budget work.</a:t>
            </a:r>
          </a:p>
          <a:p>
            <a:pPr lvl="1"/>
            <a:endParaRPr lang="en-US" dirty="0"/>
          </a:p>
          <a:p>
            <a:r>
              <a:rPr lang="en-US" dirty="0" smtClean="0"/>
              <a:t>Present the bond request to voters for April 17 election.</a:t>
            </a:r>
          </a:p>
          <a:p>
            <a:pPr lvl="1"/>
            <a:r>
              <a:rPr lang="en-US" dirty="0" smtClean="0"/>
              <a:t>February date desirable BUT will constrain ability to get good information to voters.</a:t>
            </a:r>
          </a:p>
          <a:p>
            <a:pPr lvl="1"/>
            <a:r>
              <a:rPr lang="en-US" dirty="0" smtClean="0"/>
              <a:t>April will allow for a quality information to be developed and communicated.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71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Estimated Bond Request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26801"/>
              </p:ext>
            </p:extLst>
          </p:nvPr>
        </p:nvGraphicFramePr>
        <p:xfrm>
          <a:off x="457200" y="1752600"/>
          <a:ext cx="8229600" cy="3408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4909"/>
                <a:gridCol w="278469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Construction Costs </a:t>
                      </a:r>
                      <a:r>
                        <a:rPr lang="en-US" dirty="0" smtClean="0"/>
                        <a:t>(includes construction costs,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development costs, premiums for wetlands, and</a:t>
                      </a:r>
                      <a:r>
                        <a:rPr lang="en-US" baseline="0" dirty="0" smtClean="0"/>
                        <a:t> off-site costs)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  47,523,302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u="sng" dirty="0" smtClean="0"/>
                        <a:t>Estimated State Assistance </a:t>
                      </a:r>
                      <a:r>
                        <a:rPr lang="en-US" u="sng" dirty="0" smtClean="0"/>
                        <a:t>(“State Match”)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$   11,000,000</a:t>
                      </a:r>
                      <a:endParaRPr lang="en-US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Local Share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  36,523,302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r>
                        <a:rPr lang="en-US" baseline="0" dirty="0" smtClean="0"/>
                        <a:t> District-wide projects, contingency, and inflation allowance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$   3,338,083</a:t>
                      </a:r>
                      <a:endParaRPr lang="en-US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  39,861,385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 Recommended Bond Request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  39,875,000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794817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This budget is preliminary and may be adjusted as the consultant reviews the projects more closely.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70490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Bond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88356"/>
            <a:ext cx="8291278" cy="3798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64301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bond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490" y="1579456"/>
            <a:ext cx="6298740" cy="517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27847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28</TotalTime>
  <Words>300</Words>
  <Application>Microsoft Macintosh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Ad Hoc Facilities Committee Recommendation</vt:lpstr>
      <vt:lpstr>The Ad Hoc Committee Members</vt:lpstr>
      <vt:lpstr>Scope Recommendation</vt:lpstr>
      <vt:lpstr>Timing &amp; Process Recommendation</vt:lpstr>
      <vt:lpstr>Estimated Bond Request</vt:lpstr>
      <vt:lpstr>Proposed Bond Structure</vt:lpstr>
      <vt:lpstr>Proposed bond structure</vt:lpstr>
    </vt:vector>
  </TitlesOfParts>
  <Company>Woodland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 Hoc Facilities Committee Recommendation</dc:title>
  <dc:creator>Michael Green</dc:creator>
  <cp:lastModifiedBy>Michael Green</cp:lastModifiedBy>
  <cp:revision>3</cp:revision>
  <cp:lastPrinted>2011-11-10T18:21:08Z</cp:lastPrinted>
  <dcterms:created xsi:type="dcterms:W3CDTF">2011-11-10T17:48:51Z</dcterms:created>
  <dcterms:modified xsi:type="dcterms:W3CDTF">2011-11-10T18:21:11Z</dcterms:modified>
</cp:coreProperties>
</file>